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4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762" r:id="rId5"/>
    <p:sldMasterId id="2147483795" r:id="rId6"/>
    <p:sldMasterId id="2147483802" r:id="rId7"/>
  </p:sldMasterIdLst>
  <p:notesMasterIdLst>
    <p:notesMasterId r:id="rId29"/>
  </p:notesMasterIdLst>
  <p:handoutMasterIdLst>
    <p:handoutMasterId r:id="rId30"/>
  </p:handoutMasterIdLst>
  <p:sldIdLst>
    <p:sldId id="292" r:id="rId8"/>
    <p:sldId id="2145705542" r:id="rId9"/>
    <p:sldId id="2145705543" r:id="rId10"/>
    <p:sldId id="2145705544" r:id="rId11"/>
    <p:sldId id="2145705545" r:id="rId12"/>
    <p:sldId id="283" r:id="rId13"/>
    <p:sldId id="272" r:id="rId14"/>
    <p:sldId id="2145705546" r:id="rId15"/>
    <p:sldId id="2145705573" r:id="rId16"/>
    <p:sldId id="2145705574" r:id="rId17"/>
    <p:sldId id="2145705547" r:id="rId18"/>
    <p:sldId id="2145705575" r:id="rId19"/>
    <p:sldId id="2145705555" r:id="rId20"/>
    <p:sldId id="2145705556" r:id="rId21"/>
    <p:sldId id="2145705557" r:id="rId22"/>
    <p:sldId id="2145705558" r:id="rId23"/>
    <p:sldId id="2145705559" r:id="rId24"/>
    <p:sldId id="2145705560" r:id="rId25"/>
    <p:sldId id="2145705561" r:id="rId26"/>
    <p:sldId id="293" r:id="rId27"/>
    <p:sldId id="2145705548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99"/>
    <a:srgbClr val="183E6C"/>
    <a:srgbClr val="E3B9CE"/>
    <a:srgbClr val="C2D552"/>
    <a:srgbClr val="F6A287"/>
    <a:srgbClr val="F9D24E"/>
    <a:srgbClr val="E98B0D"/>
    <a:srgbClr val="E2973C"/>
    <a:srgbClr val="9BD49E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19/03/2024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420977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ts val="5833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833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2367251"/>
            <a:ext cx="8576108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rgbClr val="595959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23" y="3235423"/>
            <a:ext cx="6860393" cy="53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64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magen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6858515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sub magen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6033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577081"/>
          </a:xfrm>
        </p:spPr>
        <p:txBody>
          <a:bodyPr/>
          <a:lstStyle>
            <a:lvl1pPr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/>
          </p:nvPr>
        </p:nvSpPr>
        <p:spPr>
          <a:xfrm>
            <a:off x="601601" y="1713178"/>
            <a:ext cx="10985780" cy="4193910"/>
          </a:xfrm>
        </p:spPr>
        <p:txBody>
          <a:bodyPr/>
          <a:lstStyle>
            <a:lvl1pPr marL="0" marR="0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marL="0" marR="0" lvl="1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marL="0" marR="0" lvl="2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marL="0" marR="0" lvl="3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marL="0" marR="0" lvl="4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875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577081"/>
          </a:xfrm>
        </p:spPr>
        <p:txBody>
          <a:bodyPr/>
          <a:lstStyle>
            <a:lvl1pPr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/>
          </p:nvPr>
        </p:nvSpPr>
        <p:spPr>
          <a:xfrm>
            <a:off x="601601" y="1713178"/>
            <a:ext cx="10985780" cy="4193910"/>
          </a:xfrm>
        </p:spPr>
        <p:txBody>
          <a:bodyPr/>
          <a:lstStyle>
            <a:lvl1pPr marL="0" marR="0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marL="0" marR="0" lvl="1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marL="0" marR="0" lvl="2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marL="0" marR="0" lvl="3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marL="0" marR="0" lvl="4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7701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8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8908305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4555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917" b="1" dirty="0" smtClean="0">
                <a:solidFill>
                  <a:srgbClr val="000000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5367" y="2427290"/>
            <a:ext cx="10981267" cy="3665536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8250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8"/>
            <a:ext cx="10981267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000" dirty="0" smtClean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4058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5368" y="1712916"/>
            <a:ext cx="5401733" cy="437991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185648" y="1712913"/>
            <a:ext cx="5401733" cy="43799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3301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26"/>
          </p:nvPr>
        </p:nvSpPr>
        <p:spPr>
          <a:xfrm>
            <a:off x="4338918" y="1712913"/>
            <a:ext cx="7247715" cy="4379912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614893" y="1712916"/>
            <a:ext cx="3499908" cy="437991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548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2361503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833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4307777"/>
            <a:ext cx="8576108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rgbClr val="595959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323" y="-1932889"/>
            <a:ext cx="6911505" cy="53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48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184900" y="1712916"/>
            <a:ext cx="5401733" cy="437991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/>
          </p:nvPr>
        </p:nvSpPr>
        <p:spPr>
          <a:xfrm>
            <a:off x="605368" y="1712913"/>
            <a:ext cx="5401733" cy="43799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46955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4341285" y="1712913"/>
            <a:ext cx="3509433" cy="4379912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8077202" y="1712913"/>
            <a:ext cx="3509433" cy="4379912"/>
          </a:xfrm>
          <a:noFill/>
        </p:spPr>
        <p:txBody>
          <a:bodyPr anchor="t"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7"/>
          </p:nvPr>
        </p:nvSpPr>
        <p:spPr>
          <a:xfrm>
            <a:off x="605369" y="1712913"/>
            <a:ext cx="3509433" cy="4379912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10996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4341285" y="1743796"/>
            <a:ext cx="3509433" cy="43490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8077202" y="1743796"/>
            <a:ext cx="3509433" cy="4349029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7"/>
          </p:nvPr>
        </p:nvSpPr>
        <p:spPr>
          <a:xfrm>
            <a:off x="605369" y="1743796"/>
            <a:ext cx="3509433" cy="43490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3912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4341285" y="2217542"/>
            <a:ext cx="3509433" cy="3875283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8077202" y="2217542"/>
            <a:ext cx="3509433" cy="3875283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7"/>
          </p:nvPr>
        </p:nvSpPr>
        <p:spPr>
          <a:xfrm>
            <a:off x="605369" y="2217542"/>
            <a:ext cx="3509433" cy="3875283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1" y="1753872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8" y="1753872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6" y="1753872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26263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,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1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dirty="0" smtClean="0">
                <a:solidFill>
                  <a:schemeClr val="bg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1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156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, capti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5694564"/>
            <a:ext cx="10981267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dirty="0" smtClean="0">
                <a:solidFill>
                  <a:schemeClr val="bg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40" y="6055668"/>
            <a:ext cx="10981293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23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1278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4192278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319276160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 magen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2073109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49081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703046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833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2649320"/>
            <a:ext cx="8576108" cy="76233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rgbClr val="595959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323" y="3477281"/>
            <a:ext cx="6911505" cy="53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925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029" y="-167345"/>
            <a:ext cx="9274352" cy="71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503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33479"/>
      </p:ext>
    </p:extLst>
  </p:cSld>
  <p:clrMapOvr>
    <a:masterClrMapping/>
  </p:clrMapOvr>
  <p:transition>
    <p:fade/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1670D-59DA-894C-8E52-17A9208E5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184CFA-70F6-7348-82F5-CD5B27540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E8014-CDC1-F943-8DEB-04C739B6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9A0C24-2C27-D64F-ACD1-A25520EC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E9FBA5-F880-C74F-A1EC-91FFCC92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76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D13BF-49ED-2E4B-89DB-BFA44D4C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862F42-8970-9749-BCE7-FF3520D2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41596E-80B0-7746-9399-0CBACD41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1379BA-7C8B-4D4C-BD7C-2BB2CD8D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EECBBB-8EF9-EA40-B5FD-A960C16F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260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01DB63-B029-7348-807A-8BCACDA6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9C9549-3BB8-FA40-8198-7191F1AEE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C848DE-ED1C-5D43-A929-87A5B196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07C85D-5C43-CA43-A05E-37C3B56A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265A50-989D-D743-BC47-DCB37F1B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162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91F04-AF3D-7447-8992-281D7A81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A1D0F1-8BCC-894C-B7B5-0EBE9DA54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1FA4F7-F35B-F148-A2C7-1A77E831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A4DD0B-1291-454B-8676-08CFC10B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647DD6-5260-3F41-8816-8F6D0860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FB9C2D-29EB-0340-82A7-B697DBA7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093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788A4-E8FB-9A4F-882B-6E943EA0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3FCB28-73E0-284B-85FA-1512387C7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74A743-24BE-E546-866A-3B5368AF9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90DD5D-477B-7C4B-90E6-0E9BD7920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5CEC19-075D-A142-8E66-AF2E541E0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F2720E8-B0B1-DB4D-ADF5-7725613A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D94418-CBC8-8A4E-A3C3-3C95DD0D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A95F57-DE40-AA41-8A11-5DBDE638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59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D7959-4B30-6848-9569-425B35F1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D89D8C4-97E9-424A-83B4-F33B3DE6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BBEC2E-433D-6940-B952-E1F08E0B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171F5F-31DE-8741-BE4D-CAAF4090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149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886941-121B-634A-A37E-B271FC11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C8845A-A3E0-154A-A735-CE061F57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0F2521-F529-2C41-A65F-5366B1BF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372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786FFD-FB27-214A-923E-3DE812A2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2ECE69-B293-8D42-A9E0-0B03D622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F5D079-FF70-C147-A946-98698E12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6ACC14-D92C-0248-84B3-8D99D878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AD5763-E6BC-104C-B936-E8EE71BC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42A3FB-3EC8-FA45-9BF0-21A7E2CA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08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3148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B4DE2-9CED-AD40-870C-FB7F12FF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629588-5E33-A94B-B26C-B1AB13E60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44256B-6EC4-6F4B-A890-D2847FD11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3C4B16-39E8-D045-8C1D-0F3F29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F506B3-7F75-5E4C-949C-1EE9997E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3A711E-99F7-784D-A7BA-57ECE443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99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CB05C-5294-BC4A-B942-13AD988F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D299A9-084D-B141-A47C-8064DBB4E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BAFA46-8AD3-B640-AF2D-60906BDC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FF2697-11DE-9243-B278-89ED329D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AD8FB6-9D06-3F49-B571-0D5F3322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213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3D7FA9-B006-5246-B7F4-2C76D73C6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BAE060-CD3D-EB43-B852-6612163D2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8D22DA-F940-0B46-8151-E9C13992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738B83-2C9D-9D49-B72A-DB1C84B6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49209-DB9E-494C-86D3-464E2BAB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08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63269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cxnSp>
        <p:nvCxnSpPr>
          <p:cNvPr id="12" name="Connettore dirit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lo stile del titolo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7349784-714E-421F-8ACC-DB72D3ADC4FD}" type="datetime1">
              <a:rPr lang="it-IT" noProof="0" smtClean="0"/>
              <a:t>19/03/2024</a:t>
            </a:fld>
            <a:endParaRPr lang="it-IT" noProof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88356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10" name="Rettango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lo stile del titolo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15497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A4B328E3-1F02-4B73-BC4C-5AAC4115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D4514A-3D4A-49C0-A9B9-DB786EB7FA99}" type="datetimeFigureOut">
              <a:rPr lang="it-IT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FCA74E8-3E0A-47E9-A41E-523FAE33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899B9B5-19BE-41BF-8B3F-0FD65E0C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92DB38-40CA-4E30-BCC8-8B4F694130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0500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59B7B1-ADBE-459F-8754-9E8C2BF9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EB5976-E5C8-4580-B1D6-9DD99D249970}" type="datetimeFigureOut">
              <a:rPr lang="it-IT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015932-4A05-4292-92AA-6ABFB963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815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4DFD3D-6762-47F1-9A11-F7B90F95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185464-72F3-481B-9D12-DDB056C7B835}" type="datetimeFigureOut">
              <a:rPr lang="it-IT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04265D-E231-406F-A7A6-9691D4ED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245C5A-0E38-4BD8-BEE9-0FC8B109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7CEEBF-A00B-427B-804F-AC102E155B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8639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0367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, sub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7614240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rgbClr val="595959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01335998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42459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3944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7F6110B-C008-0593-9F16-FA399C4FB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6" y="1782"/>
            <a:ext cx="4880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6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52786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15012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85602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47273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1827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8646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2573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2627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797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12124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4549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7155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53037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28594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42027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06563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34155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87356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939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sub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915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5022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sub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6775907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marL="1487845" marR="0" lvl="4" indent="-191119" algn="l" defTabSz="914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lang="en-US">
                <a:sym typeface="Arial" pitchFamily="-65" charset="0"/>
              </a:rPr>
              <a:t>Fifth level</a:t>
            </a:r>
            <a:r>
              <a:rPr lang="en-GB" b="0" i="0">
                <a:effectLst/>
                <a:latin typeface="Segoe UI" panose="020B0502040204020203" pitchFamily="34" charset="0"/>
              </a:rPr>
              <a:t>© Johnson &amp; Johnson Medical NV 2021. This publication is not intended for distribution in the USA. 080125-210118 EMEA</a:t>
            </a:r>
          </a:p>
          <a:p>
            <a:pPr lvl="4"/>
            <a:endParaRPr lang="en-US">
              <a:sym typeface="Arial" pitchFamily="-65" charset="0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9"/>
            <a:ext cx="10145760" cy="577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57938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Afbeelding" descr="Afbeelding">
            <a:extLst>
              <a:ext uri="{FF2B5EF4-FFF2-40B4-BE49-F238E27FC236}">
                <a16:creationId xmlns:a16="http://schemas.microsoft.com/office/drawing/2014/main" id="{368B617A-1F69-DD49-8AC0-3F08D58F779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68" y="6357938"/>
            <a:ext cx="1781299" cy="2797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9F8496-D01B-4EF8-831E-13C6E75F254D}"/>
              </a:ext>
            </a:extLst>
          </p:cNvPr>
          <p:cNvSpPr/>
          <p:nvPr userDrawn="1"/>
        </p:nvSpPr>
        <p:spPr>
          <a:xfrm>
            <a:off x="5272475" y="6433705"/>
            <a:ext cx="64123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© Johnson &amp; Johnson Medical NV </a:t>
            </a:r>
            <a:r>
              <a:rPr lang="en-GB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2021. This publication is not intended for distribution in the USA 166762-210208 EMEA</a:t>
            </a:r>
            <a:endParaRPr lang="en-US" sz="9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</p:sldLayoutIdLst>
  <p:transition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50" b="1">
          <a:solidFill>
            <a:schemeClr val="tx1"/>
          </a:solidFill>
          <a:latin typeface="+mj-lt"/>
          <a:ea typeface="Arial Unicode MS" pitchFamily="-65" charset="0"/>
          <a:cs typeface="Arial Unicode MS" pitchFamily="-65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1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2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5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1152" indent="-237725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•"/>
        <a:defRPr sz="2500">
          <a:solidFill>
            <a:srgbClr val="595959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1pPr>
      <a:lvl2pPr marL="457163" indent="-24001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–"/>
        <a:defRPr sz="2000">
          <a:solidFill>
            <a:srgbClr val="595959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2pPr>
      <a:lvl3pPr marL="73146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•"/>
        <a:defRPr sz="1800">
          <a:solidFill>
            <a:srgbClr val="595959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3pPr>
      <a:lvl4pPr marL="109719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–"/>
        <a:defRPr sz="1500">
          <a:solidFill>
            <a:srgbClr val="595959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4pPr>
      <a:lvl5pPr marL="1487845" marR="0" indent="-191119" algn="l" defTabSz="914363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»"/>
        <a:tabLst/>
        <a:defRPr lang="en-GB" sz="1300" b="0" i="0" smtClean="0">
          <a:solidFill>
            <a:srgbClr val="595959"/>
          </a:solidFill>
          <a:effectLst/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1776081" indent="-192008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94" indent="-192008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107" indent="-192008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119" indent="-192008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13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26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4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2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6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78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9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0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A19FA78-AF06-1548-8AC8-90AE93D7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8DDB94-440F-9446-969E-3FB2C251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5140EE-4CFF-3249-B376-5DBBE777C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A0C1-8294-9247-BD2A-4373BFCFD024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BFB03-1E2B-FE4C-9343-F89CD8AED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E7E072-3264-1141-91CA-9AAF07463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24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AFBADFA-B4A8-4175-8F6F-6B4D45F9DCA3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19/03/2024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9799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\\upload.wikimedia.org\wikipedia\it\e\ee\Logo_Universit%25C3%25A0_Padova.png" TargetMode="Externa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gadget/foto-e-video/2015/04/17/selfie-rappresentazione-se-stessi-affermazione-dellessere-hic-et-nunc/?utm_source=twitter.com&amp;utm_medium=marketing&amp;utm_campaign=wired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hicetnunc.bandcamp.com/album/hic-et-nunc" TargetMode="Externa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perrin.com/2013/11/26/big-data-la-revolution-qui-transformer-la-vie-la-pensee-le-travail/" TargetMode="External"/><Relationship Id="rId7" Type="http://schemas.openxmlformats.org/officeDocument/2006/relationships/hyperlink" Target="https://grillmosh.deviantart.com/art/Digital-Revolution-189232299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3.jpg"/><Relationship Id="rId5" Type="http://schemas.openxmlformats.org/officeDocument/2006/relationships/hyperlink" Target="https://www.peoplematters.in/article/technology/how-is-social-intelligence-important-for-digital-revolution-17774" TargetMode="Externa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blackbookmarketresearch.newswire.com/news/19-recent-healthcare-tech-start-ups-attract-instant-consumer-appeal-20556737" TargetMode="External"/><Relationship Id="rId4" Type="http://schemas.openxmlformats.org/officeDocument/2006/relationships/image" Target="../media/image4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qYiX2bCE0" TargetMode="External"/><Relationship Id="rId7" Type="http://schemas.openxmlformats.org/officeDocument/2006/relationships/hyperlink" Target="https://policyoptions.irpp.org/magazines/january-2019/enabling-digital-health-care-solutions-canada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9.jpeg"/><Relationship Id="rId5" Type="http://schemas.openxmlformats.org/officeDocument/2006/relationships/hyperlink" Target="https://www.slideserve.com/arleen/understanding-our-hrpp-and-your-role-in-the-accreditation-process" TargetMode="Externa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5.tiff"/><Relationship Id="rId5" Type="http://schemas.openxmlformats.org/officeDocument/2006/relationships/image" Target="../media/image64.tiff"/><Relationship Id="rId4" Type="http://schemas.openxmlformats.org/officeDocument/2006/relationships/image" Target="../media/image6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as.it/images/agenas/RETI/Reti_tempo_dipendenti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CHIRURGIA BARIATRICA e PDTA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sz="2900" b="1" dirty="0">
                <a:solidFill>
                  <a:schemeClr val="bg2">
                    <a:lumMod val="50000"/>
                  </a:schemeClr>
                </a:solidFill>
              </a:rPr>
              <a:t>MIRTO FOLETTO, MD</a:t>
            </a:r>
          </a:p>
          <a:p>
            <a:r>
              <a:rPr lang="it-IT" sz="2800" b="1" dirty="0">
                <a:solidFill>
                  <a:srgbClr val="92D050"/>
                </a:solidFill>
              </a:rPr>
              <a:t>Chirurgia </a:t>
            </a:r>
            <a:r>
              <a:rPr lang="it-IT" sz="2800" b="1" dirty="0" err="1">
                <a:solidFill>
                  <a:srgbClr val="92D050"/>
                </a:solidFill>
              </a:rPr>
              <a:t>Bariatrica</a:t>
            </a:r>
            <a:r>
              <a:rPr lang="it-IT" sz="2800" b="1" dirty="0">
                <a:solidFill>
                  <a:srgbClr val="92D050"/>
                </a:solidFill>
              </a:rPr>
              <a:t> </a:t>
            </a:r>
          </a:p>
          <a:p>
            <a:r>
              <a:rPr lang="it-IT" sz="2300" b="1" dirty="0">
                <a:solidFill>
                  <a:srgbClr val="FF0000"/>
                </a:solidFill>
              </a:rPr>
              <a:t>Azienda Ospedale-università</a:t>
            </a:r>
          </a:p>
          <a:p>
            <a:r>
              <a:rPr lang="it-IT" sz="2300" b="1" dirty="0">
                <a:solidFill>
                  <a:srgbClr val="FF0000"/>
                </a:solidFill>
              </a:rPr>
              <a:t>Padova</a:t>
            </a:r>
          </a:p>
        </p:txBody>
      </p:sp>
      <p:pic>
        <p:nvPicPr>
          <p:cNvPr id="5" name="Picture 3">
            <a:hlinkClick r:id="rId2" action="ppaction://program"/>
            <a:extLst>
              <a:ext uri="{FF2B5EF4-FFF2-40B4-BE49-F238E27FC236}">
                <a16:creationId xmlns:a16="http://schemas.microsoft.com/office/drawing/2014/main" id="{4FA9AB6B-EC20-4E38-A1EA-1D8EAE9D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0" y="6101999"/>
            <a:ext cx="570947" cy="57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C015B90-0C82-4D97-BAC3-41B9AF5FA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463" y="6099048"/>
            <a:ext cx="1200150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3948C-6D18-4C1A-9C61-F01440BF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30" y="4429919"/>
            <a:ext cx="1216339" cy="121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C6F3F-E341-4107-8D59-636E57CA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8" y="450482"/>
            <a:ext cx="4009292" cy="22057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BD6130-4BBA-4E31-BD77-F022386B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9" y="308847"/>
            <a:ext cx="3642117" cy="24889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FFE4C9B-7F2A-4691-8382-59C48E46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93" y="3122092"/>
            <a:ext cx="3376433" cy="21594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E5B7A1F-97EF-49EB-A7E0-2F34EC8EF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590" y="2980457"/>
            <a:ext cx="3832407" cy="21594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3F10058-0EB3-453C-B203-D750EC65A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013" y="3225300"/>
            <a:ext cx="4288818" cy="15939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D991329-2742-4024-84F4-E45BE44A7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3192488" y="5015412"/>
            <a:ext cx="3005111" cy="154868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938B7A-CF08-468C-8113-18287D59EF96}"/>
              </a:ext>
            </a:extLst>
          </p:cNvPr>
          <p:cNvSpPr txBox="1"/>
          <p:nvPr/>
        </p:nvSpPr>
        <p:spPr>
          <a:xfrm rot="20343787">
            <a:off x="3681044" y="5619261"/>
            <a:ext cx="2289907" cy="461665"/>
          </a:xfrm>
          <a:prstGeom prst="rect">
            <a:avLst/>
          </a:prstGeom>
          <a:noFill/>
          <a:ln>
            <a:solidFill>
              <a:srgbClr val="F8C8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COVID19!</a:t>
            </a:r>
          </a:p>
        </p:txBody>
      </p:sp>
    </p:spTree>
    <p:extLst>
      <p:ext uri="{BB962C8B-B14F-4D97-AF65-F5344CB8AC3E}">
        <p14:creationId xmlns:p14="http://schemas.microsoft.com/office/powerpoint/2010/main" val="425381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62150" y="942975"/>
            <a:ext cx="689522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PDTA CAMBIA LA LOGICA DEL ‘MERCATO’ SANITARIO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304565" y="1561743"/>
            <a:ext cx="82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ORGANIZZAZIONE SANITARIA NON PRODUCE </a:t>
            </a:r>
            <a:r>
              <a:rPr lang="it-IT" sz="2000" b="1" dirty="0">
                <a:solidFill>
                  <a:srgbClr val="00B0F0"/>
                </a:solidFill>
              </a:rPr>
              <a:t>PRESTAZIONI </a:t>
            </a:r>
            <a:r>
              <a:rPr lang="it-IT" sz="2000" b="1" dirty="0">
                <a:solidFill>
                  <a:srgbClr val="0070C0"/>
                </a:solidFill>
              </a:rPr>
              <a:t>MA </a:t>
            </a:r>
            <a:r>
              <a:rPr lang="it-IT" sz="2000" b="1" dirty="0">
                <a:solidFill>
                  <a:srgbClr val="36B436"/>
                </a:solidFill>
              </a:rPr>
              <a:t>OUTCOMES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84" y="2599217"/>
            <a:ext cx="2433133" cy="21826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08" y="1918692"/>
            <a:ext cx="991859" cy="12398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61951" y="3178048"/>
            <a:ext cx="329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RIDUZIONE DELLA VARIABILITA’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3427" y="3784670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INTEGRAZIONE MULTIDISCIPLINARE E MULTIPROFESSIONALE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3903" y="4632398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RESPONSABILIZZAZIONE DELLE FIGURE PROFESSIONALI</a:t>
            </a:r>
          </a:p>
          <a:p>
            <a:r>
              <a:rPr lang="it-IT" dirty="0">
                <a:solidFill>
                  <a:srgbClr val="FF0000"/>
                </a:solidFill>
              </a:rPr>
              <a:t>RUOLI, COMPETENZE, RESPONSABILITA’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09925" y="5624125"/>
            <a:ext cx="490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INDICATORI DI STRUTTURA PROCESSO E OUTCOME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29350" y="4509700"/>
            <a:ext cx="35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RIDUZIONE DEGLI ERRORI</a:t>
            </a: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GESTIONE PROATTIVA DEL RISCHIO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258050" y="369055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MIGLIORAMENTO DELLA QUALITA’ PERCEPITA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296150" y="2614225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65335E"/>
                </a:solidFill>
              </a:rPr>
              <a:t>PROMOZIONE CONTINUITA’ ASSISTENZIALE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314700" y="2199143"/>
            <a:ext cx="392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D63EA3"/>
                </a:solidFill>
              </a:rPr>
              <a:t>RAZIONALIZZAZIONE DELLA SPESA</a:t>
            </a:r>
          </a:p>
        </p:txBody>
      </p:sp>
      <p:sp>
        <p:nvSpPr>
          <p:cNvPr id="4" name="Freccia circolare in su 3"/>
          <p:cNvSpPr/>
          <p:nvPr/>
        </p:nvSpPr>
        <p:spPr>
          <a:xfrm rot="9343819">
            <a:off x="200025" y="1895475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D63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ttangolo 8">
            <a:extLst>
              <a:ext uri="{FF2B5EF4-FFF2-40B4-BE49-F238E27FC236}">
                <a16:creationId xmlns:a16="http://schemas.microsoft.com/office/drawing/2014/main" id="{ABDF19F2-E7E1-6784-4171-17D7D7FA41C2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9">
            <a:extLst>
              <a:ext uri="{FF2B5EF4-FFF2-40B4-BE49-F238E27FC236}">
                <a16:creationId xmlns:a16="http://schemas.microsoft.com/office/drawing/2014/main" id="{4955A97D-4E07-AE35-F3C2-DC8C58ED71F3}"/>
              </a:ext>
            </a:extLst>
          </p:cNvPr>
          <p:cNvSpPr/>
          <p:nvPr/>
        </p:nvSpPr>
        <p:spPr>
          <a:xfrm>
            <a:off x="0" y="-9525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arallelogramma 14">
            <a:extLst>
              <a:ext uri="{FF2B5EF4-FFF2-40B4-BE49-F238E27FC236}">
                <a16:creationId xmlns:a16="http://schemas.microsoft.com/office/drawing/2014/main" id="{2D5337F6-5EE1-060D-ACD1-4050003DBBB5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rallelogramma 14">
            <a:extLst>
              <a:ext uri="{FF2B5EF4-FFF2-40B4-BE49-F238E27FC236}">
                <a16:creationId xmlns:a16="http://schemas.microsoft.com/office/drawing/2014/main" id="{C341C157-F7AC-FDC3-CAFF-88EB90CC4E18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8">
            <a:extLst>
              <a:ext uri="{FF2B5EF4-FFF2-40B4-BE49-F238E27FC236}">
                <a16:creationId xmlns:a16="http://schemas.microsoft.com/office/drawing/2014/main" id="{8A5A5EFA-DF0A-75A2-3235-2BF1003A4B98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arallelogramma 14">
            <a:extLst>
              <a:ext uri="{FF2B5EF4-FFF2-40B4-BE49-F238E27FC236}">
                <a16:creationId xmlns:a16="http://schemas.microsoft.com/office/drawing/2014/main" id="{86394FA1-C53B-67C5-769F-84D26A693DB0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9780A-51B1-938A-6ADF-DE3A7BFAD83C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427078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E5F160-BB88-48BF-A0C4-16662172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7" y="2760661"/>
            <a:ext cx="5058383" cy="22276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9471CE-3C7E-43AA-B312-15463FD2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91" y="15638"/>
            <a:ext cx="5316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9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DBE32F-32D6-41DD-847F-D191949F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41900" y="1788979"/>
            <a:ext cx="7175500" cy="29449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4B0281C-11C5-43C2-AF5D-69E58B66F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467" y="1257300"/>
            <a:ext cx="4918304" cy="4860924"/>
          </a:xfrm>
          <a:prstGeom prst="rect">
            <a:avLst/>
          </a:prstGeom>
        </p:spPr>
      </p:pic>
      <p:sp>
        <p:nvSpPr>
          <p:cNvPr id="2" name="Rettangolo 8">
            <a:extLst>
              <a:ext uri="{FF2B5EF4-FFF2-40B4-BE49-F238E27FC236}">
                <a16:creationId xmlns:a16="http://schemas.microsoft.com/office/drawing/2014/main" id="{371CD824-4342-1AFF-DA94-52EF5AAB8F0F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8D107924-87D1-3F3E-DE6C-A35CA17A5FE2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arallelogramma 14">
            <a:extLst>
              <a:ext uri="{FF2B5EF4-FFF2-40B4-BE49-F238E27FC236}">
                <a16:creationId xmlns:a16="http://schemas.microsoft.com/office/drawing/2014/main" id="{37906A76-85BC-0019-E926-A1C4D3627333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44855567-EE1F-81E9-B0B4-BC5F7A6CE41D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C7697-02D2-6868-775D-7FC5111F38E5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278949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12C136-884A-4DA2-947A-55FFC7CCC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8632" y="1819276"/>
            <a:ext cx="2827868" cy="42635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750E201-3AEB-4822-BA11-2F6C2DAB1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9700" y="2290762"/>
            <a:ext cx="5943600" cy="33432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5393FFB-4B1E-4442-B427-2F08F29995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23101" y="838435"/>
            <a:ext cx="2045531" cy="2904654"/>
          </a:xfrm>
          <a:prstGeom prst="rect">
            <a:avLst/>
          </a:prstGeom>
        </p:spPr>
      </p:pic>
      <p:sp>
        <p:nvSpPr>
          <p:cNvPr id="2" name="Rettangolo 8">
            <a:extLst>
              <a:ext uri="{FF2B5EF4-FFF2-40B4-BE49-F238E27FC236}">
                <a16:creationId xmlns:a16="http://schemas.microsoft.com/office/drawing/2014/main" id="{9627FF25-5E02-C94E-F27A-9823F02E5BEC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B03FBE26-C606-7745-8EA7-52E865B273AA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arallelogramma 14">
            <a:extLst>
              <a:ext uri="{FF2B5EF4-FFF2-40B4-BE49-F238E27FC236}">
                <a16:creationId xmlns:a16="http://schemas.microsoft.com/office/drawing/2014/main" id="{915DB3E7-A4E2-7825-64AE-6F17DAB13763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FA2FC4D2-A132-D412-4EEF-9FED936C409D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8">
            <a:extLst>
              <a:ext uri="{FF2B5EF4-FFF2-40B4-BE49-F238E27FC236}">
                <a16:creationId xmlns:a16="http://schemas.microsoft.com/office/drawing/2014/main" id="{0F413A3E-8CFE-3FF6-5D01-94ED5FDEAB8E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B65377D7-7732-6B60-A4B0-306B00980979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633FB-7557-E5B3-913C-95BE19086B85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117615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>
            <a:extLst>
              <a:ext uri="{FF2B5EF4-FFF2-40B4-BE49-F238E27FC236}">
                <a16:creationId xmlns:a16="http://schemas.microsoft.com/office/drawing/2014/main" id="{6C5A9DBE-1B5D-3138-D73E-103A9BD6AEE0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5C45ED27-3338-1495-EE40-03A00EA88AFF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C2BDF9C-360F-217F-DF36-2F279EC4AFD4}"/>
              </a:ext>
            </a:extLst>
          </p:cNvPr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ABAB8A08-EA9A-3407-1A71-9597D3FD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B02EB295-8454-5358-6A50-E73F4E3D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85"/>
          <a:stretch/>
        </p:blipFill>
        <p:spPr>
          <a:xfrm>
            <a:off x="10610849" y="4619028"/>
            <a:ext cx="1581150" cy="1654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9379F-9842-A645-757B-549C2EC12B4F}"/>
              </a:ext>
            </a:extLst>
          </p:cNvPr>
          <p:cNvSpPr txBox="1"/>
          <p:nvPr/>
        </p:nvSpPr>
        <p:spPr>
          <a:xfrm>
            <a:off x="1920984" y="2795417"/>
            <a:ext cx="387052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4F4F4">
                    <a:lumMod val="2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of providers said they have the ability to offer all of the tools patients expect out of them.</a:t>
            </a:r>
            <a:endParaRPr kumimoji="0" lang="en-US" sz="2000" b="1" i="0" u="none" strike="noStrike" kern="0" cap="none" spc="0" normalizeH="0" baseline="30000" noProof="0" dirty="0">
              <a:ln>
                <a:noFill/>
              </a:ln>
              <a:solidFill>
                <a:srgbClr val="F4F4F4">
                  <a:lumMod val="25000"/>
                </a:srgbClr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FCE0E-EA3B-E8F3-EB46-E2A8BC67D34A}"/>
              </a:ext>
            </a:extLst>
          </p:cNvPr>
          <p:cNvSpPr txBox="1"/>
          <p:nvPr/>
        </p:nvSpPr>
        <p:spPr>
          <a:xfrm>
            <a:off x="7681663" y="2795417"/>
            <a:ext cx="4174653" cy="175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4F4F4">
                    <a:lumMod val="2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of patients no longer feel obligated to stay with healthcare providers that don’t deliver an overall satisfactory digital experience</a:t>
            </a:r>
            <a:endParaRPr kumimoji="0" lang="en-GB" sz="2000" b="1" i="0" u="none" strike="noStrike" kern="0" cap="none" spc="0" normalizeH="0" baseline="30000" noProof="0" dirty="0">
              <a:ln>
                <a:noFill/>
              </a:ln>
              <a:solidFill>
                <a:srgbClr val="F4F4F4">
                  <a:lumMod val="25000"/>
                </a:srgbClr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78FA8-D1EC-167E-FCF8-437E2E29B15C}"/>
              </a:ext>
            </a:extLst>
          </p:cNvPr>
          <p:cNvSpPr txBox="1"/>
          <p:nvPr/>
        </p:nvSpPr>
        <p:spPr>
          <a:xfrm>
            <a:off x="6115004" y="2523563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CA001B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90%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A704A-A1E7-1CA3-47B4-B7F1BBB2FA71}"/>
              </a:ext>
            </a:extLst>
          </p:cNvPr>
          <p:cNvSpPr txBox="1"/>
          <p:nvPr/>
        </p:nvSpPr>
        <p:spPr>
          <a:xfrm>
            <a:off x="622689" y="2523563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9%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D861FE-90BA-A22B-AF30-AE087BF400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04" y="3560126"/>
            <a:ext cx="1243159" cy="12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10D5B8-3F3C-7BA3-A4A0-F4DD4ECA1E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43" y="3560126"/>
            <a:ext cx="1260000" cy="1260000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BEA72F8-2BF9-3CF7-5F44-58AEAEB1C043}"/>
              </a:ext>
            </a:extLst>
          </p:cNvPr>
          <p:cNvSpPr txBox="1">
            <a:spLocks/>
          </p:cNvSpPr>
          <p:nvPr/>
        </p:nvSpPr>
        <p:spPr>
          <a:xfrm>
            <a:off x="554016" y="5822067"/>
            <a:ext cx="10803756" cy="30128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Book Market Research, Press release (July 9, 2018). Available from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https://blackbookmarketresearch.newswire.com/news/19-recent-healthcare-tech-start-ups-attract-instant-consumer-appeal-20556737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[Accessed July 2020]</a:t>
            </a:r>
          </a:p>
        </p:txBody>
      </p:sp>
      <p:sp>
        <p:nvSpPr>
          <p:cNvPr id="2" name="Rettangolo 8">
            <a:extLst>
              <a:ext uri="{FF2B5EF4-FFF2-40B4-BE49-F238E27FC236}">
                <a16:creationId xmlns:a16="http://schemas.microsoft.com/office/drawing/2014/main" id="{817D2C3D-C42D-08F6-18C1-1E0C86FBD0E3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arallelogramma 14">
            <a:extLst>
              <a:ext uri="{FF2B5EF4-FFF2-40B4-BE49-F238E27FC236}">
                <a16:creationId xmlns:a16="http://schemas.microsoft.com/office/drawing/2014/main" id="{7BC5CA71-AB84-4302-434D-9B3989E4AFE3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D764B5-2EB7-A771-55B4-39748BA9B1E6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5FBD13-721C-FEF5-8A16-B09C1680EB98}"/>
              </a:ext>
            </a:extLst>
          </p:cNvPr>
          <p:cNvSpPr/>
          <p:nvPr/>
        </p:nvSpPr>
        <p:spPr>
          <a:xfrm>
            <a:off x="9525" y="1009527"/>
            <a:ext cx="1409701" cy="126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AAF5A4E7-3466-41BF-0526-F7082A663A4A}"/>
              </a:ext>
            </a:extLst>
          </p:cNvPr>
          <p:cNvSpPr txBox="1">
            <a:spLocks/>
          </p:cNvSpPr>
          <p:nvPr/>
        </p:nvSpPr>
        <p:spPr>
          <a:xfrm>
            <a:off x="-1" y="1060652"/>
            <a:ext cx="12191999" cy="1025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Healthcare professionals can struggle to meet growing patient demands on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digital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delivery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127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CCF6609-FEA6-4707-AEC5-DE1C30988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6601" y="3222627"/>
            <a:ext cx="3047998" cy="17144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3E6E03-8D51-4103-8EF9-3A2FBBDE0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12899" y="939745"/>
            <a:ext cx="2971799" cy="222884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7E9A61D-A917-4606-8F89-0D1EE9611D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24399" y="2476499"/>
            <a:ext cx="6712854" cy="2349499"/>
          </a:xfrm>
          <a:prstGeom prst="rect">
            <a:avLst/>
          </a:prstGeom>
        </p:spPr>
      </p:pic>
      <p:sp>
        <p:nvSpPr>
          <p:cNvPr id="2" name="Rettangolo 8">
            <a:extLst>
              <a:ext uri="{FF2B5EF4-FFF2-40B4-BE49-F238E27FC236}">
                <a16:creationId xmlns:a16="http://schemas.microsoft.com/office/drawing/2014/main" id="{2AB0743C-DAEA-9520-416D-A2EFEDC376B8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62EAB572-4AFE-CDFB-15C0-0ED2245C7467}"/>
              </a:ext>
            </a:extLst>
          </p:cNvPr>
          <p:cNvSpPr/>
          <p:nvPr/>
        </p:nvSpPr>
        <p:spPr>
          <a:xfrm>
            <a:off x="0" y="-9525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arallelogramma 14">
            <a:extLst>
              <a:ext uri="{FF2B5EF4-FFF2-40B4-BE49-F238E27FC236}">
                <a16:creationId xmlns:a16="http://schemas.microsoft.com/office/drawing/2014/main" id="{F5CEA185-B438-C350-0347-57608263FA92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03CA4BD3-2EBF-95FC-05A2-4433DD122126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8">
            <a:extLst>
              <a:ext uri="{FF2B5EF4-FFF2-40B4-BE49-F238E27FC236}">
                <a16:creationId xmlns:a16="http://schemas.microsoft.com/office/drawing/2014/main" id="{76AE0982-C517-AFE8-0590-90428AFF7F79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6639305A-BCE9-567C-ED60-FD49F15CC5C1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12F18-7528-AF77-05AB-202C1C7D3F8A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187869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>
            <a:extLst>
              <a:ext uri="{FF2B5EF4-FFF2-40B4-BE49-F238E27FC236}">
                <a16:creationId xmlns:a16="http://schemas.microsoft.com/office/drawing/2014/main" id="{6C5A9DBE-1B5D-3138-D73E-103A9BD6AEE0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C2BDF9C-360F-217F-DF36-2F279EC4AFD4}"/>
              </a:ext>
            </a:extLst>
          </p:cNvPr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ABAB8A08-EA9A-3407-1A71-9597D3FD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B02EB295-8454-5358-6A50-E73F4E3D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85"/>
          <a:stretch/>
        </p:blipFill>
        <p:spPr>
          <a:xfrm>
            <a:off x="10610849" y="4619028"/>
            <a:ext cx="1581150" cy="16542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1177B2-140A-4E30-50F9-FD663F052557}"/>
              </a:ext>
            </a:extLst>
          </p:cNvPr>
          <p:cNvGrpSpPr/>
          <p:nvPr/>
        </p:nvGrpSpPr>
        <p:grpSpPr>
          <a:xfrm>
            <a:off x="9407697" y="2303080"/>
            <a:ext cx="2858715" cy="2514574"/>
            <a:chOff x="9506886" y="1564263"/>
            <a:chExt cx="3459046" cy="33468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01AFF8-462D-BEB1-976D-88FEC3DA9973}"/>
                </a:ext>
              </a:extLst>
            </p:cNvPr>
            <p:cNvGrpSpPr/>
            <p:nvPr/>
          </p:nvGrpSpPr>
          <p:grpSpPr>
            <a:xfrm>
              <a:off x="9506886" y="1564263"/>
              <a:ext cx="3459046" cy="3346897"/>
              <a:chOff x="9676570" y="1677387"/>
              <a:chExt cx="3459046" cy="334689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0222C01-1D99-8EE9-D874-88BD300C4720}"/>
                  </a:ext>
                </a:extLst>
              </p:cNvPr>
              <p:cNvGrpSpPr/>
              <p:nvPr/>
            </p:nvGrpSpPr>
            <p:grpSpPr>
              <a:xfrm>
                <a:off x="9676570" y="1677387"/>
                <a:ext cx="3459046" cy="3346897"/>
                <a:chOff x="8866750" y="1703865"/>
                <a:chExt cx="3768752" cy="3975861"/>
              </a:xfrm>
            </p:grpSpPr>
            <p:pic>
              <p:nvPicPr>
                <p:cNvPr id="20" name="Google Shape;221;p26">
                  <a:extLst>
                    <a:ext uri="{FF2B5EF4-FFF2-40B4-BE49-F238E27FC236}">
                      <a16:creationId xmlns:a16="http://schemas.microsoft.com/office/drawing/2014/main" id="{864F13A3-B9BB-8E8A-057E-8149B7B59D4E}"/>
                    </a:ext>
                  </a:extLst>
                </p:cNvPr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866750" y="1703865"/>
                  <a:ext cx="3768752" cy="39758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03B7707F-DD92-854E-30CE-739E9F1273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31649" y="2320186"/>
                  <a:ext cx="1297100" cy="2693246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08337E-A255-37F9-3367-EC6FF7924997}"/>
                  </a:ext>
                </a:extLst>
              </p:cNvPr>
              <p:cNvSpPr/>
              <p:nvPr/>
            </p:nvSpPr>
            <p:spPr bwMode="auto">
              <a:xfrm>
                <a:off x="10837523" y="3869458"/>
                <a:ext cx="1183866" cy="4697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477112-1606-8992-9A92-E049A0E1D8FC}"/>
                </a:ext>
              </a:extLst>
            </p:cNvPr>
            <p:cNvSpPr/>
            <p:nvPr/>
          </p:nvSpPr>
          <p:spPr bwMode="auto">
            <a:xfrm>
              <a:off x="10934655" y="4016861"/>
              <a:ext cx="862832" cy="2975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640377-B090-C98B-E221-00917AB60203}"/>
              </a:ext>
            </a:extLst>
          </p:cNvPr>
          <p:cNvGrpSpPr/>
          <p:nvPr/>
        </p:nvGrpSpPr>
        <p:grpSpPr>
          <a:xfrm>
            <a:off x="6048631" y="3336987"/>
            <a:ext cx="4511921" cy="2686205"/>
            <a:chOff x="5499592" y="2397036"/>
            <a:chExt cx="5459424" cy="3575338"/>
          </a:xfrm>
        </p:grpSpPr>
        <p:pic>
          <p:nvPicPr>
            <p:cNvPr id="23" name="Google Shape;563;p109">
              <a:extLst>
                <a:ext uri="{FF2B5EF4-FFF2-40B4-BE49-F238E27FC236}">
                  <a16:creationId xmlns:a16="http://schemas.microsoft.com/office/drawing/2014/main" id="{8602D90A-F3C8-C14A-F307-E64B50A4344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9592" y="2397036"/>
              <a:ext cx="5459424" cy="3575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8990F7D-0E7C-9537-5BB5-F2433A822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8582" y="2615227"/>
              <a:ext cx="4091298" cy="282594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1E2D4B4-FBED-C22B-A700-E0C1A4236287}"/>
              </a:ext>
            </a:extLst>
          </p:cNvPr>
          <p:cNvSpPr/>
          <p:nvPr/>
        </p:nvSpPr>
        <p:spPr>
          <a:xfrm>
            <a:off x="6198582" y="2166961"/>
            <a:ext cx="954693" cy="18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12C5A-67F6-6C5C-0CAC-9C7318F47ECE}"/>
              </a:ext>
            </a:extLst>
          </p:cNvPr>
          <p:cNvSpPr txBox="1"/>
          <p:nvPr/>
        </p:nvSpPr>
        <p:spPr>
          <a:xfrm>
            <a:off x="-882253" y="1652886"/>
            <a:ext cx="134231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Empowering patients by informing and educating can help them better understand how they can contribute to their successful treatment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18CCEF-CA9F-47D7-B97D-F7E4B42AA076}"/>
              </a:ext>
            </a:extLst>
          </p:cNvPr>
          <p:cNvSpPr txBox="1"/>
          <p:nvPr/>
        </p:nvSpPr>
        <p:spPr>
          <a:xfrm>
            <a:off x="0" y="114724"/>
            <a:ext cx="924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itchFamily="-65" charset="0"/>
              </a:rPr>
              <a:t>Supporting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800A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itchFamily="-65" charset="0"/>
              </a:rPr>
              <a:t> cross specialty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itchFamily="-65" charset="0"/>
              </a:rPr>
              <a:t>patient educational content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0000AFD-6EB9-70A7-C39C-ACF417351E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61" b="9617"/>
          <a:stretch/>
        </p:blipFill>
        <p:spPr>
          <a:xfrm>
            <a:off x="727166" y="2785754"/>
            <a:ext cx="4546659" cy="3025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304909-6087-44C8-DBD6-A217F029E5F6}"/>
              </a:ext>
            </a:extLst>
          </p:cNvPr>
          <p:cNvSpPr/>
          <p:nvPr/>
        </p:nvSpPr>
        <p:spPr bwMode="auto">
          <a:xfrm>
            <a:off x="0" y="595476"/>
            <a:ext cx="12192000" cy="1016656"/>
          </a:xfrm>
          <a:prstGeom prst="rect">
            <a:avLst/>
          </a:prstGeom>
          <a:solidFill>
            <a:srgbClr val="082E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6BBE82-878F-1461-DADF-97E0F9089FB6}"/>
              </a:ext>
            </a:extLst>
          </p:cNvPr>
          <p:cNvGrpSpPr/>
          <p:nvPr/>
        </p:nvGrpSpPr>
        <p:grpSpPr>
          <a:xfrm>
            <a:off x="603528" y="903208"/>
            <a:ext cx="10986828" cy="503999"/>
            <a:chOff x="603528" y="1636851"/>
            <a:chExt cx="10986828" cy="503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A72FAC-9333-16BD-390E-FB7CD3A998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24439" y="874933"/>
              <a:ext cx="503999" cy="2027835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SUPPORT</a:t>
              </a:r>
            </a:p>
          </p:txBody>
        </p:sp>
        <p:sp>
          <p:nvSpPr>
            <p:cNvPr id="13" name="Freeform 75">
              <a:extLst>
                <a:ext uri="{FF2B5EF4-FFF2-40B4-BE49-F238E27FC236}">
                  <a16:creationId xmlns:a16="http://schemas.microsoft.com/office/drawing/2014/main" id="{1477082D-1A71-006C-73C5-90F64AF75D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21321" y="737760"/>
              <a:ext cx="503999" cy="2302181"/>
            </a:xfrm>
            <a:custGeom>
              <a:avLst/>
              <a:gdLst>
                <a:gd name="connsiteX0" fmla="*/ 0 w 606795"/>
                <a:gd name="connsiteY0" fmla="*/ 2296108 h 2296108"/>
                <a:gd name="connsiteX1" fmla="*/ 0 w 606795"/>
                <a:gd name="connsiteY1" fmla="*/ 124406 h 2296108"/>
                <a:gd name="connsiteX2" fmla="*/ 231241 w 606795"/>
                <a:gd name="connsiteY2" fmla="*/ 124406 h 2296108"/>
                <a:gd name="connsiteX3" fmla="*/ 303397 w 606795"/>
                <a:gd name="connsiteY3" fmla="*/ 0 h 2296108"/>
                <a:gd name="connsiteX4" fmla="*/ 375553 w 606795"/>
                <a:gd name="connsiteY4" fmla="*/ 124406 h 2296108"/>
                <a:gd name="connsiteX5" fmla="*/ 606795 w 606795"/>
                <a:gd name="connsiteY5" fmla="*/ 124406 h 2296108"/>
                <a:gd name="connsiteX6" fmla="*/ 606795 w 606795"/>
                <a:gd name="connsiteY6" fmla="*/ 2296108 h 22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95" h="2296108">
                  <a:moveTo>
                    <a:pt x="0" y="2296108"/>
                  </a:moveTo>
                  <a:lnTo>
                    <a:pt x="0" y="124406"/>
                  </a:lnTo>
                  <a:lnTo>
                    <a:pt x="231241" y="124406"/>
                  </a:lnTo>
                  <a:lnTo>
                    <a:pt x="303397" y="0"/>
                  </a:lnTo>
                  <a:lnTo>
                    <a:pt x="375553" y="124406"/>
                  </a:lnTo>
                  <a:lnTo>
                    <a:pt x="606795" y="124406"/>
                  </a:lnTo>
                  <a:lnTo>
                    <a:pt x="606795" y="229610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POST-OP</a:t>
              </a:r>
            </a:p>
          </p:txBody>
        </p:sp>
        <p:sp>
          <p:nvSpPr>
            <p:cNvPr id="14" name="Freeform 76">
              <a:extLst>
                <a:ext uri="{FF2B5EF4-FFF2-40B4-BE49-F238E27FC236}">
                  <a16:creationId xmlns:a16="http://schemas.microsoft.com/office/drawing/2014/main" id="{EA7EEB9E-6D50-743E-52D4-524DF5669E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81753" y="737760"/>
              <a:ext cx="503999" cy="2302181"/>
            </a:xfrm>
            <a:custGeom>
              <a:avLst/>
              <a:gdLst>
                <a:gd name="connsiteX0" fmla="*/ 0 w 606795"/>
                <a:gd name="connsiteY0" fmla="*/ 2296108 h 2296108"/>
                <a:gd name="connsiteX1" fmla="*/ 0 w 606795"/>
                <a:gd name="connsiteY1" fmla="*/ 124406 h 2296108"/>
                <a:gd name="connsiteX2" fmla="*/ 231241 w 606795"/>
                <a:gd name="connsiteY2" fmla="*/ 124406 h 2296108"/>
                <a:gd name="connsiteX3" fmla="*/ 303397 w 606795"/>
                <a:gd name="connsiteY3" fmla="*/ 0 h 2296108"/>
                <a:gd name="connsiteX4" fmla="*/ 375553 w 606795"/>
                <a:gd name="connsiteY4" fmla="*/ 124406 h 2296108"/>
                <a:gd name="connsiteX5" fmla="*/ 606795 w 606795"/>
                <a:gd name="connsiteY5" fmla="*/ 124406 h 2296108"/>
                <a:gd name="connsiteX6" fmla="*/ 606795 w 606795"/>
                <a:gd name="connsiteY6" fmla="*/ 2296108 h 22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95" h="2296108">
                  <a:moveTo>
                    <a:pt x="0" y="2296108"/>
                  </a:moveTo>
                  <a:lnTo>
                    <a:pt x="0" y="124406"/>
                  </a:lnTo>
                  <a:lnTo>
                    <a:pt x="231241" y="124406"/>
                  </a:lnTo>
                  <a:lnTo>
                    <a:pt x="303397" y="0"/>
                  </a:lnTo>
                  <a:lnTo>
                    <a:pt x="375553" y="124406"/>
                  </a:lnTo>
                  <a:lnTo>
                    <a:pt x="606795" y="124406"/>
                  </a:lnTo>
                  <a:lnTo>
                    <a:pt x="606795" y="229610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HOSPITALIZATION</a:t>
              </a:r>
            </a:p>
          </p:txBody>
        </p:sp>
        <p:sp>
          <p:nvSpPr>
            <p:cNvPr id="15" name="Freeform 77">
              <a:extLst>
                <a:ext uri="{FF2B5EF4-FFF2-40B4-BE49-F238E27FC236}">
                  <a16:creationId xmlns:a16="http://schemas.microsoft.com/office/drawing/2014/main" id="{0328445E-FEF7-AADC-18CC-08CDEA525D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42186" y="737760"/>
              <a:ext cx="503999" cy="2302181"/>
            </a:xfrm>
            <a:custGeom>
              <a:avLst/>
              <a:gdLst>
                <a:gd name="connsiteX0" fmla="*/ 0 w 606795"/>
                <a:gd name="connsiteY0" fmla="*/ 2296108 h 2296108"/>
                <a:gd name="connsiteX1" fmla="*/ 0 w 606795"/>
                <a:gd name="connsiteY1" fmla="*/ 124406 h 2296108"/>
                <a:gd name="connsiteX2" fmla="*/ 231241 w 606795"/>
                <a:gd name="connsiteY2" fmla="*/ 124406 h 2296108"/>
                <a:gd name="connsiteX3" fmla="*/ 303397 w 606795"/>
                <a:gd name="connsiteY3" fmla="*/ 0 h 2296108"/>
                <a:gd name="connsiteX4" fmla="*/ 375553 w 606795"/>
                <a:gd name="connsiteY4" fmla="*/ 124406 h 2296108"/>
                <a:gd name="connsiteX5" fmla="*/ 606795 w 606795"/>
                <a:gd name="connsiteY5" fmla="*/ 124406 h 2296108"/>
                <a:gd name="connsiteX6" fmla="*/ 606795 w 606795"/>
                <a:gd name="connsiteY6" fmla="*/ 2296108 h 22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95" h="2296108">
                  <a:moveTo>
                    <a:pt x="0" y="2296108"/>
                  </a:moveTo>
                  <a:lnTo>
                    <a:pt x="0" y="124406"/>
                  </a:lnTo>
                  <a:lnTo>
                    <a:pt x="231241" y="124406"/>
                  </a:lnTo>
                  <a:lnTo>
                    <a:pt x="303397" y="0"/>
                  </a:lnTo>
                  <a:lnTo>
                    <a:pt x="375553" y="124406"/>
                  </a:lnTo>
                  <a:lnTo>
                    <a:pt x="606795" y="124406"/>
                  </a:lnTo>
                  <a:lnTo>
                    <a:pt x="606795" y="229610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PRE-ADMISSION</a:t>
              </a:r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C68B51A3-0F0A-8739-B1D0-4BD3E6617C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02619" y="737760"/>
              <a:ext cx="503999" cy="2302181"/>
            </a:xfrm>
            <a:custGeom>
              <a:avLst/>
              <a:gdLst>
                <a:gd name="connsiteX0" fmla="*/ 0 w 606795"/>
                <a:gd name="connsiteY0" fmla="*/ 2296108 h 2296108"/>
                <a:gd name="connsiteX1" fmla="*/ 0 w 606795"/>
                <a:gd name="connsiteY1" fmla="*/ 124406 h 2296108"/>
                <a:gd name="connsiteX2" fmla="*/ 231241 w 606795"/>
                <a:gd name="connsiteY2" fmla="*/ 124406 h 2296108"/>
                <a:gd name="connsiteX3" fmla="*/ 303397 w 606795"/>
                <a:gd name="connsiteY3" fmla="*/ 0 h 2296108"/>
                <a:gd name="connsiteX4" fmla="*/ 375553 w 606795"/>
                <a:gd name="connsiteY4" fmla="*/ 124406 h 2296108"/>
                <a:gd name="connsiteX5" fmla="*/ 606795 w 606795"/>
                <a:gd name="connsiteY5" fmla="*/ 124406 h 2296108"/>
                <a:gd name="connsiteX6" fmla="*/ 606795 w 606795"/>
                <a:gd name="connsiteY6" fmla="*/ 2296108 h 22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95" h="2296108">
                  <a:moveTo>
                    <a:pt x="0" y="2296108"/>
                  </a:moveTo>
                  <a:lnTo>
                    <a:pt x="0" y="124406"/>
                  </a:lnTo>
                  <a:lnTo>
                    <a:pt x="231241" y="124406"/>
                  </a:lnTo>
                  <a:lnTo>
                    <a:pt x="303397" y="0"/>
                  </a:lnTo>
                  <a:lnTo>
                    <a:pt x="375553" y="124406"/>
                  </a:lnTo>
                  <a:lnTo>
                    <a:pt x="606795" y="124406"/>
                  </a:lnTo>
                  <a:lnTo>
                    <a:pt x="606795" y="229610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IN-DECISION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400EEE-E22E-D427-7052-23840832F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3384" y="1721703"/>
              <a:ext cx="357190" cy="35719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71A1B7-ECEE-06C4-5215-66C3B5C6C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1379" y="1733775"/>
              <a:ext cx="333046" cy="33304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706BD2-D357-BDC1-C7AF-EA1E3B72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8819" y="1723404"/>
              <a:ext cx="353788" cy="35378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3675A39-283C-B7F1-541C-8FD27DB82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824" y="1771235"/>
              <a:ext cx="396586" cy="25812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18C89A8-D657-E042-3E45-446D3C54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574" y="1766909"/>
              <a:ext cx="277481" cy="266779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47F50BB-29ED-BD24-C5F2-0EA80FCC4AAE}"/>
              </a:ext>
            </a:extLst>
          </p:cNvPr>
          <p:cNvSpPr/>
          <p:nvPr/>
        </p:nvSpPr>
        <p:spPr>
          <a:xfrm>
            <a:off x="6657975" y="3514725"/>
            <a:ext cx="664255" cy="142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511FA0A9-AD1C-4214-11AB-C9D5A1E7852F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Parallelogramma 14">
            <a:extLst>
              <a:ext uri="{FF2B5EF4-FFF2-40B4-BE49-F238E27FC236}">
                <a16:creationId xmlns:a16="http://schemas.microsoft.com/office/drawing/2014/main" id="{6EB677CA-E9BE-0D07-0660-AAA3DCA55915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5F9B61C4-3591-4BFD-A016-2E6CB42E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" y="6387551"/>
            <a:ext cx="33147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ABC2A9-FD69-4512-336C-9D5B44896B4D}"/>
              </a:ext>
            </a:extLst>
          </p:cNvPr>
          <p:cNvSpPr txBox="1"/>
          <p:nvPr/>
        </p:nvSpPr>
        <p:spPr>
          <a:xfrm>
            <a:off x="4972454" y="6426305"/>
            <a:ext cx="2247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E3B9CE"/>
                </a:solidFill>
              </a:rPr>
              <a:t>Pratica di mare 18-19 Luglio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8B3D74-9460-CBE7-EC63-C58ABD635A4E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135907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>
            <a:extLst>
              <a:ext uri="{FF2B5EF4-FFF2-40B4-BE49-F238E27FC236}">
                <a16:creationId xmlns:a16="http://schemas.microsoft.com/office/drawing/2014/main" id="{6C5A9DBE-1B5D-3138-D73E-103A9BD6AEE0}"/>
              </a:ext>
            </a:extLst>
          </p:cNvPr>
          <p:cNvSpPr/>
          <p:nvPr/>
        </p:nvSpPr>
        <p:spPr>
          <a:xfrm>
            <a:off x="0" y="6282787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C2BDF9C-360F-217F-DF36-2F279EC4AFD4}"/>
              </a:ext>
            </a:extLst>
          </p:cNvPr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ABAB8A08-EA9A-3407-1A71-9597D3FD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B02EB295-8454-5358-6A50-E73F4E3D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85"/>
          <a:stretch/>
        </p:blipFill>
        <p:spPr>
          <a:xfrm>
            <a:off x="10610849" y="4619028"/>
            <a:ext cx="1581150" cy="16542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A522C1-65C7-394D-2488-94E988B0E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44" y="2076115"/>
            <a:ext cx="6848711" cy="390515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E814B97-B22D-5141-9BAF-67A807A49BFF}"/>
              </a:ext>
            </a:extLst>
          </p:cNvPr>
          <p:cNvSpPr/>
          <p:nvPr/>
        </p:nvSpPr>
        <p:spPr bwMode="auto">
          <a:xfrm>
            <a:off x="0" y="597803"/>
            <a:ext cx="12192000" cy="1317976"/>
          </a:xfrm>
          <a:prstGeom prst="rect">
            <a:avLst/>
          </a:prstGeom>
          <a:solidFill>
            <a:srgbClr val="082E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708C2-6077-8E64-0405-8BB364CE9B28}"/>
              </a:ext>
            </a:extLst>
          </p:cNvPr>
          <p:cNvSpPr txBox="1"/>
          <p:nvPr/>
        </p:nvSpPr>
        <p:spPr>
          <a:xfrm>
            <a:off x="257176" y="649319"/>
            <a:ext cx="12058650" cy="11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The patient app aims to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transform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care experience </a:t>
            </a:r>
            <a:r>
              <a:rPr kumimoji="0" lang="en-US" sz="2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engaging patients from hospital to home, monitoring the surgical pathway and potentially allowing for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reducing costs </a:t>
            </a:r>
            <a:r>
              <a:rPr kumimoji="0" lang="en-US" sz="2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and providing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better quality of care</a:t>
            </a:r>
            <a:endParaRPr kumimoji="0" lang="it-IT" sz="2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CD9434-6059-9516-EDF3-9B554C833669}"/>
              </a:ext>
            </a:extLst>
          </p:cNvPr>
          <p:cNvSpPr txBox="1"/>
          <p:nvPr/>
        </p:nvSpPr>
        <p:spPr>
          <a:xfrm>
            <a:off x="62031" y="55970"/>
            <a:ext cx="9305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Availability of data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enhance decision making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tangolo 8">
            <a:extLst>
              <a:ext uri="{FF2B5EF4-FFF2-40B4-BE49-F238E27FC236}">
                <a16:creationId xmlns:a16="http://schemas.microsoft.com/office/drawing/2014/main" id="{85EF5569-F7A3-D9EE-2923-F667D65D602D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arallelogramma 14">
            <a:extLst>
              <a:ext uri="{FF2B5EF4-FFF2-40B4-BE49-F238E27FC236}">
                <a16:creationId xmlns:a16="http://schemas.microsoft.com/office/drawing/2014/main" id="{84BEE692-102B-DD9E-13D5-C66201EFFBE0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3EDDF-D514-D44F-21FE-89571C611B3A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4097821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>
            <a:extLst>
              <a:ext uri="{FF2B5EF4-FFF2-40B4-BE49-F238E27FC236}">
                <a16:creationId xmlns:a16="http://schemas.microsoft.com/office/drawing/2014/main" id="{6C5A9DBE-1B5D-3138-D73E-103A9BD6AEE0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C2BDF9C-360F-217F-DF36-2F279EC4AFD4}"/>
              </a:ext>
            </a:extLst>
          </p:cNvPr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ABAB8A08-EA9A-3407-1A71-9597D3FD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B02EB295-8454-5358-6A50-E73F4E3D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85"/>
          <a:stretch/>
        </p:blipFill>
        <p:spPr>
          <a:xfrm>
            <a:off x="10610849" y="4619028"/>
            <a:ext cx="1581150" cy="165423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CCD9434-6059-9516-EDF3-9B554C833669}"/>
              </a:ext>
            </a:extLst>
          </p:cNvPr>
          <p:cNvSpPr txBox="1"/>
          <p:nvPr/>
        </p:nvSpPr>
        <p:spPr>
          <a:xfrm>
            <a:off x="62031" y="55970"/>
            <a:ext cx="9305924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  <a:sym typeface="Arial" pitchFamily="-65" charset="0"/>
              </a:rPr>
              <a:t>Potential </a:t>
            </a:r>
            <a:r>
              <a:rPr kumimoji="0" lang="en-US" sz="333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  <a:sym typeface="Arial" pitchFamily="-65" charset="0"/>
              </a:rPr>
              <a:t>Benefits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6C69BC-CCD6-F210-1098-8E807A8F1937}"/>
              </a:ext>
            </a:extLst>
          </p:cNvPr>
          <p:cNvGrpSpPr/>
          <p:nvPr/>
        </p:nvGrpSpPr>
        <p:grpSpPr>
          <a:xfrm>
            <a:off x="3540502" y="1352931"/>
            <a:ext cx="4135213" cy="4037838"/>
            <a:chOff x="3882277" y="1019660"/>
            <a:chExt cx="4135213" cy="4037838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D74DAC1A-5DE9-4768-63BB-CA24AD1643ED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882277" y="1019660"/>
              <a:ext cx="1944000" cy="1944000"/>
            </a:xfrm>
            <a:prstGeom prst="teardrop">
              <a:avLst/>
            </a:prstGeom>
            <a:solidFill>
              <a:srgbClr val="CA00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5D686C3B-05E3-B533-8DC6-0E31BFD98D7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6073490" y="1019660"/>
              <a:ext cx="1944000" cy="1944000"/>
            </a:xfrm>
            <a:prstGeom prst="teardrop">
              <a:avLst/>
            </a:prstGeom>
            <a:solidFill>
              <a:srgbClr val="0000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44257B91-83CB-F55E-EFC2-505BB758CFA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V="1">
              <a:off x="3882277" y="3113498"/>
              <a:ext cx="1944000" cy="1944000"/>
            </a:xfrm>
            <a:prstGeom prst="teardrop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3372594D-135C-86AB-DFC0-88C018653843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 flipH="1" flipV="1">
              <a:off x="6071309" y="3113497"/>
              <a:ext cx="1944000" cy="1944000"/>
            </a:xfrm>
            <a:prstGeom prst="teardrop">
              <a:avLst/>
            </a:prstGeom>
            <a:solidFill>
              <a:srgbClr val="0099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8DAD2B-50AC-D150-CA14-F47213100F04}"/>
                </a:ext>
              </a:extLst>
            </p:cNvPr>
            <p:cNvSpPr txBox="1"/>
            <p:nvPr/>
          </p:nvSpPr>
          <p:spPr>
            <a:xfrm>
              <a:off x="4313103" y="1806994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Patients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C41ED7-2702-7450-3672-ADEA82DC85E4}"/>
                </a:ext>
              </a:extLst>
            </p:cNvPr>
            <p:cNvSpPr txBox="1"/>
            <p:nvPr/>
          </p:nvSpPr>
          <p:spPr>
            <a:xfrm>
              <a:off x="6645381" y="180699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HCPs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9EDC5B-F62F-1952-A46A-03396E44F8B4}"/>
                </a:ext>
              </a:extLst>
            </p:cNvPr>
            <p:cNvSpPr txBox="1"/>
            <p:nvPr/>
          </p:nvSpPr>
          <p:spPr>
            <a:xfrm>
              <a:off x="4088683" y="3900831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Non-Clinical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4F0E6F-BC49-D329-09C1-B851F6CF5AA5}"/>
                </a:ext>
              </a:extLst>
            </p:cNvPr>
            <p:cNvSpPr txBox="1"/>
            <p:nvPr/>
          </p:nvSpPr>
          <p:spPr>
            <a:xfrm>
              <a:off x="6280326" y="3708509"/>
              <a:ext cx="1692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Potential Key Performance Indicators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(KPIs)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BE21451-3FD9-4149-2F57-A1F26535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842" y="2387907"/>
              <a:ext cx="464417" cy="4638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E8E171D-5920-4BFF-5FF2-ADB2F4FFE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0243" y="2385837"/>
              <a:ext cx="468000" cy="4680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171B84E-AE28-715C-C417-15445B468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842" y="3195000"/>
              <a:ext cx="468000" cy="468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82F2F2A-4B93-7DBF-383C-F50C96B1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4243" y="3241958"/>
              <a:ext cx="360000" cy="360000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1EC7462-170A-6B2F-2963-900968B5B7DF}"/>
              </a:ext>
            </a:extLst>
          </p:cNvPr>
          <p:cNvSpPr/>
          <p:nvPr/>
        </p:nvSpPr>
        <p:spPr bwMode="auto">
          <a:xfrm>
            <a:off x="123029" y="3909365"/>
            <a:ext cx="2845582" cy="2016000"/>
          </a:xfrm>
          <a:prstGeom prst="rect">
            <a:avLst/>
          </a:prstGeom>
          <a:noFill/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May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increase hospital attractiveness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and increased referrals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May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potentially reduce cancellation rates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due to patient adherence to protocols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96D7A1-041A-57C7-F059-EF947BE38F6E}"/>
              </a:ext>
            </a:extLst>
          </p:cNvPr>
          <p:cNvSpPr/>
          <p:nvPr/>
        </p:nvSpPr>
        <p:spPr bwMode="auto">
          <a:xfrm>
            <a:off x="8251839" y="3909365"/>
            <a:ext cx="2711436" cy="1777060"/>
          </a:xfrm>
          <a:prstGeom prst="rect">
            <a:avLst/>
          </a:prstGeom>
          <a:noFill/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# app downloads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Average time spent in the app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App store ratings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Most used parts of the app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Impact on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PROMs/PREMs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(HEMA studies)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CB8AEE-84DF-6F7E-4A92-1567D77B886D}"/>
              </a:ext>
            </a:extLst>
          </p:cNvPr>
          <p:cNvSpPr/>
          <p:nvPr/>
        </p:nvSpPr>
        <p:spPr bwMode="auto">
          <a:xfrm>
            <a:off x="8251839" y="976874"/>
            <a:ext cx="2845582" cy="2016000"/>
          </a:xfrm>
          <a:prstGeom prst="rect">
            <a:avLst/>
          </a:prstGeom>
          <a:noFill/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Can enable HCPs to spend more time with patients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on specific patient needs rather than generic questions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Visibility on adoption of patient education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/ which materials are most viewed by patient groups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C91D17-995F-A27F-A1B9-9DC9DD1719DD}"/>
              </a:ext>
            </a:extLst>
          </p:cNvPr>
          <p:cNvCxnSpPr/>
          <p:nvPr/>
        </p:nvCxnSpPr>
        <p:spPr bwMode="auto">
          <a:xfrm flipV="1">
            <a:off x="2968611" y="1544241"/>
            <a:ext cx="1241182" cy="1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rgbClr val="CA00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10A4CE-A4CE-3054-2BFB-A53EF217A928}"/>
              </a:ext>
            </a:extLst>
          </p:cNvPr>
          <p:cNvCxnSpPr/>
          <p:nvPr/>
        </p:nvCxnSpPr>
        <p:spPr bwMode="auto">
          <a:xfrm flipV="1">
            <a:off x="7010657" y="1544241"/>
            <a:ext cx="1241182" cy="1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0083D86-0E62-BAE2-DBD3-BA9FB02B7F20}"/>
              </a:ext>
            </a:extLst>
          </p:cNvPr>
          <p:cNvCxnSpPr/>
          <p:nvPr/>
        </p:nvCxnSpPr>
        <p:spPr bwMode="auto">
          <a:xfrm flipV="1">
            <a:off x="7010657" y="5146587"/>
            <a:ext cx="1241182" cy="1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3E1CE5-6376-0D53-65B7-591C985F35E1}"/>
              </a:ext>
            </a:extLst>
          </p:cNvPr>
          <p:cNvCxnSpPr/>
          <p:nvPr/>
        </p:nvCxnSpPr>
        <p:spPr bwMode="auto">
          <a:xfrm flipV="1">
            <a:off x="2968611" y="5170801"/>
            <a:ext cx="1241182" cy="1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BC616F9-8168-20D5-2F49-5E1DB5AAD181}"/>
              </a:ext>
            </a:extLst>
          </p:cNvPr>
          <p:cNvSpPr/>
          <p:nvPr/>
        </p:nvSpPr>
        <p:spPr>
          <a:xfrm>
            <a:off x="6" y="716721"/>
            <a:ext cx="1261670" cy="174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3A472-7604-FDFE-CB45-40227D613E23}"/>
              </a:ext>
            </a:extLst>
          </p:cNvPr>
          <p:cNvSpPr/>
          <p:nvPr/>
        </p:nvSpPr>
        <p:spPr bwMode="auto">
          <a:xfrm>
            <a:off x="143272" y="1101304"/>
            <a:ext cx="2845582" cy="2016000"/>
          </a:xfrm>
          <a:prstGeom prst="rect">
            <a:avLst/>
          </a:prstGeom>
          <a:noFill/>
          <a:ln w="12700" cap="flat" cmpd="sng" algn="ctr">
            <a:solidFill>
              <a:srgbClr val="CA0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High quality educational materials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backed by HCPs and other patients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May feel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more </a:t>
            </a: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prepared, motivated </a:t>
            </a:r>
            <a:r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and empowered to proceed through the entire treatment pathway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Can share with family &amp; care givers</a:t>
            </a:r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090A71C1-9432-99EB-AE4F-26DB0C9B8EB4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8AD9C7B1-FAB3-DFFC-8345-1D5E3911F314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C3A7D7-A228-D98A-2714-332FC8B6E389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371457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43175" y="1172945"/>
            <a:ext cx="6553199" cy="646331"/>
          </a:xfrm>
          <a:prstGeom prst="rect">
            <a:avLst/>
          </a:prstGeom>
          <a:solidFill>
            <a:srgbClr val="E3B9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RETI ASSISTENZIALI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76350" y="3095625"/>
            <a:ext cx="1034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Garantire di livelli uniformi di assistenza nel territorio di competenza</a:t>
            </a:r>
          </a:p>
          <a:p>
            <a:endParaRPr lang="it-IT" sz="2400" dirty="0"/>
          </a:p>
          <a:p>
            <a:r>
              <a:rPr lang="it-IT" sz="2800" dirty="0">
                <a:solidFill>
                  <a:srgbClr val="65335E"/>
                </a:solidFill>
              </a:rPr>
              <a:t>Ottimizzazione uso delle risorse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76350" y="4962525"/>
            <a:ext cx="3219450" cy="646331"/>
          </a:xfrm>
          <a:prstGeom prst="rect">
            <a:avLst/>
          </a:prstGeom>
          <a:solidFill>
            <a:srgbClr val="E3B9CE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Programmazione </a:t>
            </a:r>
            <a:r>
              <a:rPr lang="it-IT" dirty="0" err="1"/>
              <a:t>stategica</a:t>
            </a:r>
            <a:endParaRPr lang="it-IT" dirty="0"/>
          </a:p>
          <a:p>
            <a:r>
              <a:rPr lang="it-IT" dirty="0"/>
              <a:t>Coordinamento</a:t>
            </a:r>
          </a:p>
        </p:txBody>
      </p:sp>
      <p:pic>
        <p:nvPicPr>
          <p:cNvPr id="5122" name="Picture 2" descr="http://image.anobii.com/anobi/image_book.php?item_id=01e0886f59f1ba4d19&amp;time=&amp;type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58" y="4222241"/>
            <a:ext cx="1240242" cy="18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ewtoncompton.com/files/cache/litalia-dei-comuni-e-delle-signorie_5459_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181474"/>
            <a:ext cx="1301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8">
            <a:extLst>
              <a:ext uri="{FF2B5EF4-FFF2-40B4-BE49-F238E27FC236}">
                <a16:creationId xmlns:a16="http://schemas.microsoft.com/office/drawing/2014/main" id="{3C6E3FC7-727D-2C79-AD4B-F6EB4EDC1B12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5DB4C004-B677-AC50-2918-788F42F18DE7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ED938E7-BDF1-9ABC-F3A4-DC7F861EA7F5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arallelogramma 14">
            <a:extLst>
              <a:ext uri="{FF2B5EF4-FFF2-40B4-BE49-F238E27FC236}">
                <a16:creationId xmlns:a16="http://schemas.microsoft.com/office/drawing/2014/main" id="{F48931E6-14B0-5D9F-A3AF-D963A7E3F80A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F098F96-9F20-9885-4E7B-9A8173AE4DED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3D728051-0305-3B9F-479C-D9D71AA34E11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246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200" y="1462337"/>
            <a:ext cx="4526280" cy="3227514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999D28-CB34-43AE-8033-50B51D2AE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9" y="4923692"/>
            <a:ext cx="2298189" cy="150885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CE4390E-8A68-402F-A0B3-38A1E53BD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53340"/>
            <a:ext cx="4219575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" y="1371600"/>
            <a:ext cx="5851491" cy="38417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739390"/>
            <a:ext cx="4219575" cy="3375660"/>
          </a:xfrm>
          <a:prstGeom prst="rect">
            <a:avLst/>
          </a:prstGeom>
        </p:spPr>
      </p:pic>
      <p:sp>
        <p:nvSpPr>
          <p:cNvPr id="4" name="Rettangolo 8">
            <a:extLst>
              <a:ext uri="{FF2B5EF4-FFF2-40B4-BE49-F238E27FC236}">
                <a16:creationId xmlns:a16="http://schemas.microsoft.com/office/drawing/2014/main" id="{451A0DBB-2286-41A4-8882-0338C98C19A7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BD260B12-FC3D-820B-5CAB-FD0E3BC41189}"/>
              </a:ext>
            </a:extLst>
          </p:cNvPr>
          <p:cNvSpPr/>
          <p:nvPr/>
        </p:nvSpPr>
        <p:spPr>
          <a:xfrm>
            <a:off x="0" y="-9525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DBABD80-B805-1796-0819-45533CBC124C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arallelogramma 14">
            <a:extLst>
              <a:ext uri="{FF2B5EF4-FFF2-40B4-BE49-F238E27FC236}">
                <a16:creationId xmlns:a16="http://schemas.microsoft.com/office/drawing/2014/main" id="{FAB4C2EC-1F2A-44C0-3A31-DD883BAFDAD8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8">
            <a:extLst>
              <a:ext uri="{FF2B5EF4-FFF2-40B4-BE49-F238E27FC236}">
                <a16:creationId xmlns:a16="http://schemas.microsoft.com/office/drawing/2014/main" id="{1C33B721-839E-358D-E620-BE72F53840B9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6FFF4A8E-CB16-6F95-239A-0E3696BC61FA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60302-DDA9-6AEF-9E2F-79B849ADFF3D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232913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43175" y="1172945"/>
            <a:ext cx="7791450" cy="646331"/>
          </a:xfrm>
          <a:prstGeom prst="rect">
            <a:avLst/>
          </a:prstGeom>
          <a:solidFill>
            <a:srgbClr val="E3B9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RETI ASSISTENZIALI </a:t>
            </a: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</a:rPr>
              <a:t>- programmazione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92" y="2203598"/>
            <a:ext cx="3133616" cy="24508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45975" y="5441885"/>
            <a:ext cx="61836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5"/>
                </a:solidFill>
              </a:rPr>
              <a:t>Organizzazione per Reti Assistenziali Integrate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605" y="2603674"/>
            <a:ext cx="1774090" cy="18411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315" y="4152040"/>
            <a:ext cx="2249619" cy="2249619"/>
          </a:xfrm>
          <a:prstGeom prst="rect">
            <a:avLst/>
          </a:prstGeom>
        </p:spPr>
      </p:pic>
      <p:sp>
        <p:nvSpPr>
          <p:cNvPr id="7" name="Rettangolo 8">
            <a:extLst>
              <a:ext uri="{FF2B5EF4-FFF2-40B4-BE49-F238E27FC236}">
                <a16:creationId xmlns:a16="http://schemas.microsoft.com/office/drawing/2014/main" id="{E7556B71-4392-7B0F-1C47-D4FD2D530A5E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9">
            <a:extLst>
              <a:ext uri="{FF2B5EF4-FFF2-40B4-BE49-F238E27FC236}">
                <a16:creationId xmlns:a16="http://schemas.microsoft.com/office/drawing/2014/main" id="{544EE4BD-CA24-F6F6-0DD2-8B1E4DD3E9A9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88B5EEC7-2DD2-FFFA-504A-10EC2FE26860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87704BA6-6917-AF53-161B-85A7F50B43DA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8">
            <a:extLst>
              <a:ext uri="{FF2B5EF4-FFF2-40B4-BE49-F238E27FC236}">
                <a16:creationId xmlns:a16="http://schemas.microsoft.com/office/drawing/2014/main" id="{752B7778-EF77-1853-C914-2E0F8DD7657F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arallelogramma 14">
            <a:extLst>
              <a:ext uri="{FF2B5EF4-FFF2-40B4-BE49-F238E27FC236}">
                <a16:creationId xmlns:a16="http://schemas.microsoft.com/office/drawing/2014/main" id="{C2D7A76F-D154-2A8A-45B4-3BC9A674069E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4B62B-9A60-FCAA-7380-8D2B21B60FF8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39319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19" y="1054100"/>
            <a:ext cx="6528643" cy="1260481"/>
          </a:xfrm>
          <a:prstGeom prst="rect">
            <a:avLst/>
          </a:prstGeom>
        </p:spPr>
      </p:pic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20095" y="3076620"/>
            <a:ext cx="117401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linee guida organizzative già approvate dal Tavolo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sono: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quattro Reti tempo-dipendenti: cardiologica per l’emergenza, neonatologica e dei punti nascita, ictus e trauma severo (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Accordo Stato-Regioni 24/01/2018    - PDF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); il manuale operativo per le reti cliniche tempo-dipendenti è in corso di validazione, cosi come previsto dall’Accordo Stato-Regioni del 24/01/2018;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 oncologiche (in corso di approvazione da parte della Conferenza Stato-Regioni);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Rete servizi territoriali e integrazione assistenza ospedale-territorio - RESET (documento inviato all’Ufficio di Gabinetto del Ministero della Salute per il successivo </a:t>
            </a:r>
            <a:r>
              <a:rPr kumimoji="0" lang="it-IT" altLang="it-IT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iter istituzionale).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tangolo 8">
            <a:extLst>
              <a:ext uri="{FF2B5EF4-FFF2-40B4-BE49-F238E27FC236}">
                <a16:creationId xmlns:a16="http://schemas.microsoft.com/office/drawing/2014/main" id="{F30C41DD-5740-311A-22C1-D8D843375D1A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C359FD5E-C39F-940E-7637-510E9DD6565B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F21C1E4D-18A0-995A-7B66-D7894105CDE9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arallelogramma 14">
            <a:extLst>
              <a:ext uri="{FF2B5EF4-FFF2-40B4-BE49-F238E27FC236}">
                <a16:creationId xmlns:a16="http://schemas.microsoft.com/office/drawing/2014/main" id="{705CE75D-42AD-2F0E-E292-ECFB16E92562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8">
            <a:extLst>
              <a:ext uri="{FF2B5EF4-FFF2-40B4-BE49-F238E27FC236}">
                <a16:creationId xmlns:a16="http://schemas.microsoft.com/office/drawing/2014/main" id="{F4EA9EEA-C268-D0DB-BED1-09059CC1A31B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40004906-B3AF-F807-0D89-A73ACC4C1376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27EB3-9FAE-50A8-CA2A-08D5CE5085FB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332267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7" y="6008"/>
            <a:ext cx="12258924" cy="69224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PDTA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663"/>
            <a:ext cx="2159000" cy="2159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14" y="1290645"/>
            <a:ext cx="2324100" cy="21431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0267" y="4978400"/>
            <a:ext cx="2569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Percorso clinico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Percorso organizzativo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54401" y="5086071"/>
            <a:ext cx="417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CONDIVISO</a:t>
            </a:r>
            <a:r>
              <a:rPr lang="it-IT" b="1" dirty="0">
                <a:solidFill>
                  <a:schemeClr val="bg1"/>
                </a:solidFill>
              </a:rPr>
              <a:t> TRA TUTTI I PROFESSIONISTI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8146" y="5455403"/>
            <a:ext cx="4581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</a:rPr>
              <a:t>LINEE GUIDA E RACCOMANDAZIONI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CONTESTUALIZZATE DIVERSE SITUAZIONI 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ORGANIZZATIVO-GESTIONALI LOCALI</a:t>
            </a:r>
          </a:p>
        </p:txBody>
      </p:sp>
    </p:spTree>
    <p:extLst>
      <p:ext uri="{BB962C8B-B14F-4D97-AF65-F5344CB8AC3E}">
        <p14:creationId xmlns:p14="http://schemas.microsoft.com/office/powerpoint/2010/main" val="285492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>
            <a:extLst>
              <a:ext uri="{FF2B5EF4-FFF2-40B4-BE49-F238E27FC236}">
                <a16:creationId xmlns:a16="http://schemas.microsoft.com/office/drawing/2014/main" id="{B01A1A0C-8A43-406B-A906-B45DEA6E0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1481138"/>
            <a:ext cx="62865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7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definisce il “macro” processo dell’intera gestione di un problema di salute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 adattando, le raccomandazioni delle linee guida (LG) alle esigenze del contesto locale (CL) secondo metodologie validate, in maniera condivisa                     tra tutti i professionisti.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Esso descrive e rappresenta la sequenza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spaziale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where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temporale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when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attività svolte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how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dai diversi professionisti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who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in maniera 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omogenea e condivisa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PA = LG + CL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3D1BBE3E-179D-4AE5-9A61-4504E4C7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39" y="2071688"/>
            <a:ext cx="2714625" cy="4214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8" name="Rettangolo 5">
            <a:extLst>
              <a:ext uri="{FF2B5EF4-FFF2-40B4-BE49-F238E27FC236}">
                <a16:creationId xmlns:a16="http://schemas.microsoft.com/office/drawing/2014/main" id="{F265FCB3-485B-4B03-8D76-1A2998E0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547689"/>
            <a:ext cx="517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PERCORSO ASSISTENZIALE</a:t>
            </a:r>
            <a:endParaRPr kumimoji="0" lang="it-IT" altLang="it-IT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13" descr="http://www.regione.veneto.it/VenetoGlobale/UserFiles/Image/Anno%20X_2007_10/ospedale%20padova.jpg">
            <a:extLst>
              <a:ext uri="{FF2B5EF4-FFF2-40B4-BE49-F238E27FC236}">
                <a16:creationId xmlns:a16="http://schemas.microsoft.com/office/drawing/2014/main" id="{662FD6EF-8BD0-434D-9F5E-F2A07EB8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76" y="1"/>
            <a:ext cx="2276475" cy="177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A6C6502-2911-44A6-B3AC-C1BA5B922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30834CD-F61E-4C98-B422-7BD86960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130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883CC4-B9E3-4D16-AD56-8258F7979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142875"/>
            <a:ext cx="5286375" cy="755650"/>
          </a:xfrm>
          <a:prstGeom prst="rect">
            <a:avLst/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ADAPTING</a:t>
            </a:r>
          </a:p>
        </p:txBody>
      </p:sp>
      <p:pic>
        <p:nvPicPr>
          <p:cNvPr id="30725" name="Immagine 6" descr="Immagine5.jpg">
            <a:extLst>
              <a:ext uri="{FF2B5EF4-FFF2-40B4-BE49-F238E27FC236}">
                <a16:creationId xmlns:a16="http://schemas.microsoft.com/office/drawing/2014/main" id="{668A600B-5D45-4BB3-AB7D-1A81AFA5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000125"/>
            <a:ext cx="483552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magine 7" descr="Immagine6.jpg">
            <a:extLst>
              <a:ext uri="{FF2B5EF4-FFF2-40B4-BE49-F238E27FC236}">
                <a16:creationId xmlns:a16="http://schemas.microsoft.com/office/drawing/2014/main" id="{B31C018D-66DF-48F6-9C86-35068860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1" y="1143001"/>
            <a:ext cx="345916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3" descr="_DSC1724c.jpg">
            <a:extLst>
              <a:ext uri="{FF2B5EF4-FFF2-40B4-BE49-F238E27FC236}">
                <a16:creationId xmlns:a16="http://schemas.microsoft.com/office/drawing/2014/main" id="{8301E7D6-DFBF-4DCF-AC3E-4DAC3DBBB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2" y="1435429"/>
            <a:ext cx="5654187" cy="39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dta0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49" y="812359"/>
            <a:ext cx="4384676" cy="54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92312" y="57150"/>
          <a:ext cx="3098613" cy="6800850"/>
        </p:xfrm>
        <a:graphic>
          <a:graphicData uri="http://schemas.openxmlformats.org/drawingml/2006/table">
            <a:tbl>
              <a:tblPr/>
              <a:tblGrid>
                <a:gridCol w="3098613">
                  <a:extLst>
                    <a:ext uri="{9D8B030D-6E8A-4147-A177-3AD203B41FA5}">
                      <a16:colId xmlns:a16="http://schemas.microsoft.com/office/drawing/2014/main" val="2546079095"/>
                    </a:ext>
                  </a:extLst>
                </a:gridCol>
              </a:tblGrid>
              <a:tr h="680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1:</a:t>
                      </a:r>
                      <a:r>
                        <a:rPr lang="it-IT" sz="9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Triage</a:t>
                      </a:r>
                      <a:endParaRPr lang="it-IT" sz="9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MMG, Specialista ambulatoriale/ospedaliero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2: Presa in carico</a:t>
                      </a:r>
                      <a:endParaRPr lang="it-IT" sz="9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anamnesi/EO generali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ricerca sintomi OSAS e questionario 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A)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 alimentare (allegato B) 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questionari motori (allegato C)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test psicometrici per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D)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Chirurgo,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3</a:t>
                      </a:r>
                      <a:r>
                        <a:rPr lang="it-IT" sz="9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: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Criteri di esclusione</a:t>
                      </a:r>
                      <a:endParaRPr lang="it-IT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età </a:t>
                      </a: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≥ 70 aa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ASA IV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rifiuto del pz all’approccio chirurgico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4: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Fenotipizzazione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esami di laboratorio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valutazione nutrizionale con diario alimentare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polisonnografia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se sintomi OSAS/ESS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 quando richiesto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auspicabile  valutazione Medicina Sport (corollario1)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5: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Stadiazione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dell’obesità sec. Edmonton Score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E)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6: Esami preoperatori di I livello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EGDS con biopsie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RX tubo digerente prime vie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Ecografia addome completo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preoperatori di II livello (se necessari)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pH</a:t>
                      </a: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manometria esofagea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RMN/TAC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7: Preparazione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rivalutazione internistica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counseling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nutrizionale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nutrizione riabilitativa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supporto psicologico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training esercizio fisico in palestra didattica e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recall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infermieristico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    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</a:t>
                      </a:r>
                      <a:r>
                        <a:rPr lang="it-IT" sz="700" b="1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delloSport</a:t>
                      </a:r>
                      <a:endParaRPr lang="it-IT" sz="7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Specialista dell’esercizio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Case</a:t>
                      </a:r>
                      <a:r>
                        <a:rPr lang="it-IT" sz="700" b="1" i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manager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706240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394565" y="257175"/>
          <a:ext cx="3787910" cy="585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7910">
                  <a:extLst>
                    <a:ext uri="{9D8B030D-6E8A-4147-A177-3AD203B41FA5}">
                      <a16:colId xmlns:a16="http://schemas.microsoft.com/office/drawing/2014/main" val="2654803700"/>
                    </a:ext>
                  </a:extLst>
                </a:gridCol>
              </a:tblGrid>
              <a:tr h="5857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b="1" dirty="0">
                          <a:solidFill>
                            <a:srgbClr val="25934A"/>
                          </a:solidFill>
                          <a:effectLst/>
                        </a:rPr>
                        <a:t> 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8: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</a:rPr>
                        <a:t>Predegenza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routine preoperatoria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rivalutazione antropometrica e dieta preoperatoria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visita anestesiologica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Anestesista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FF0000"/>
                          </a:solidFill>
                          <a:effectLst/>
                        </a:rPr>
                        <a:t>Medico Internista/Chirurgo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9: Dimissione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indicazioni nutrizionali post-operatorie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 </a:t>
                      </a:r>
                      <a:r>
                        <a:rPr lang="it-IT" sz="900" dirty="0" err="1">
                          <a:solidFill>
                            <a:srgbClr val="3366FF"/>
                          </a:solidFill>
                          <a:effectLst/>
                        </a:rPr>
                        <a:t>Ev</a:t>
                      </a: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. presa in carico delle complicanze chirurgiche,  internistiche, nutrizionali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10: Follow-up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- 1 mese: chirurgico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- 3/6/12 mesi: internistico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indagini diagnostiche se complicanze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valutazione di chirurgia plastica (corollario 2)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obesità e gravidanza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- 6 e 12 mesi: auspicabile rivalutazione funzionale e prescrizione esercizio fisico (corollario 1)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 Plastico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11: Terapia medica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Percorso medico internistico, nutrizionale, indicazione e promozione dell’attività fisica, farmacologico,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percorso psicoterapeutico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 Nota 12: Rivalutazione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Multidisciplinare per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chirurgia di revisione/conversione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ricovero per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Dietoista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88590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752975" y="180975"/>
            <a:ext cx="21145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PDTA ADULTO</a:t>
            </a:r>
          </a:p>
        </p:txBody>
      </p:sp>
    </p:spTree>
    <p:extLst>
      <p:ext uri="{BB962C8B-B14F-4D97-AF65-F5344CB8AC3E}">
        <p14:creationId xmlns:p14="http://schemas.microsoft.com/office/powerpoint/2010/main" val="26652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FCD854-74D9-4BEA-A3D6-27055DAC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8" y="0"/>
            <a:ext cx="3820712" cy="2595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20EEB2-7882-44E0-ADF0-52E8C074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84" y="205911"/>
            <a:ext cx="3701831" cy="191401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813D66-049F-47C1-B240-CD0FADCAB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002" y="547077"/>
            <a:ext cx="4129335" cy="17271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4A77B3E-B367-4A14-90CC-E8530327A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89" y="2712420"/>
            <a:ext cx="3701831" cy="330151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E231020-2C1B-42CC-9AB7-C7EB21E83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116" y="4363178"/>
            <a:ext cx="5288421" cy="212137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39E1454-7D33-4722-8822-6A529B8A2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109" y="2933045"/>
            <a:ext cx="2341076" cy="330151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B263BE0-9939-43FB-B4DA-368184BDF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400" y="2246591"/>
            <a:ext cx="3544048" cy="22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367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212121"/>
      </a:dk1>
      <a:lt1>
        <a:srgbClr val="FFFFFF"/>
      </a:lt1>
      <a:dk2>
        <a:srgbClr val="63666A"/>
      </a:dk2>
      <a:lt2>
        <a:srgbClr val="F4F4F4"/>
      </a:lt2>
      <a:accent1>
        <a:srgbClr val="CA001B"/>
      </a:accent1>
      <a:accent2>
        <a:srgbClr val="000099"/>
      </a:accent2>
      <a:accent3>
        <a:srgbClr val="CC0099"/>
      </a:accent3>
      <a:accent4>
        <a:srgbClr val="009999"/>
      </a:accent4>
      <a:accent5>
        <a:srgbClr val="FF6600"/>
      </a:accent5>
      <a:accent6>
        <a:srgbClr val="6633CC"/>
      </a:accent6>
      <a:hlink>
        <a:srgbClr val="9DA1AC"/>
      </a:hlink>
      <a:folHlink>
        <a:srgbClr val="888B8D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A1A8444C-47C7-452D-AA39-DED18A1CFCF9}" vid="{F68FA6B6-B42D-443D-AE8B-0171BF58C2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21_TF10001108_Win32" id="{08D89365-2E4C-432D-9349-8DF9B80AEEA1}" vid="{010FF314-90DF-4A21-BD0D-ADCBA34234AC}"/>
    </a:ext>
  </a:extLst>
</a:theme>
</file>

<file path=ppt/theme/theme4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448</TotalTime>
  <Words>1073</Words>
  <Application>Microsoft Office PowerPoint</Application>
  <PresentationFormat>Widescreen</PresentationFormat>
  <Paragraphs>194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Segoe UI</vt:lpstr>
      <vt:lpstr>Segoe UI Light</vt:lpstr>
      <vt:lpstr>Tahoma</vt:lpstr>
      <vt:lpstr>Times New Roman</vt:lpstr>
      <vt:lpstr>Wingdings</vt:lpstr>
      <vt:lpstr>Theme1</vt:lpstr>
      <vt:lpstr>Tema di Office</vt:lpstr>
      <vt:lpstr>Personalizzata</vt:lpstr>
      <vt:lpstr>RetrospectVTI</vt:lpstr>
      <vt:lpstr>CHIRURGIA BARIATRICA e PDTA</vt:lpstr>
      <vt:lpstr>Presentazione standard di PowerPoint</vt:lpstr>
      <vt:lpstr>Presentazione standard di PowerPoint</vt:lpstr>
      <vt:lpstr>Presentazione standard di PowerPoint</vt:lpstr>
      <vt:lpstr>PDTA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Mirto Foletto</cp:lastModifiedBy>
  <cp:revision>32</cp:revision>
  <dcterms:created xsi:type="dcterms:W3CDTF">2022-02-27T17:36:31Z</dcterms:created>
  <dcterms:modified xsi:type="dcterms:W3CDTF">2024-03-19T13:51:25Z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